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  <p:sldId id="267" r:id="rId9"/>
    <p:sldId id="274" r:id="rId10"/>
    <p:sldId id="269" r:id="rId11"/>
    <p:sldId id="271" r:id="rId12"/>
    <p:sldId id="272" r:id="rId13"/>
    <p:sldId id="275" r:id="rId14"/>
    <p:sldId id="276" r:id="rId15"/>
    <p:sldId id="277" r:id="rId16"/>
    <p:sldId id="278" r:id="rId17"/>
    <p:sldId id="279" r:id="rId18"/>
    <p:sldId id="270" r:id="rId19"/>
    <p:sldId id="286" r:id="rId20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BFE"/>
    <a:srgbClr val="CB9813"/>
    <a:srgbClr val="FAB9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14"/>
  </p:normalViewPr>
  <p:slideViewPr>
    <p:cSldViewPr snapToGrid="0" snapToObjects="1">
      <p:cViewPr varScale="1">
        <p:scale>
          <a:sx n="112" d="100"/>
          <a:sy n="112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81163A-9AAD-CD45-B4AF-FDFE4F21AF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090732-A618-5A4E-A537-64A4B51DB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8408" y="1324244"/>
            <a:ext cx="5962402" cy="2387600"/>
          </a:xfrm>
        </p:spPr>
        <p:txBody>
          <a:bodyPr anchor="b"/>
          <a:lstStyle>
            <a:lvl1pPr algn="l">
              <a:defRPr sz="6000">
                <a:solidFill>
                  <a:srgbClr val="CB981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B81846-9D9A-1D48-92A5-021FC167E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8408" y="3803919"/>
            <a:ext cx="596240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B87F3-D628-A44F-8A71-6B5B8A4DF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91E38-62B0-8045-9769-C5AE194EE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2D7D1-E196-7F41-90C4-8E5B6201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1603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9C6D8-FAE2-CB48-B6AF-599145010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E4046-1F2A-4549-875D-8B6B8B32A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EC362-F507-E74D-A2C6-C5E7696D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7D965-AD9F-644D-9131-2745EC311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CBF72-9E7A-C148-95AB-B935E67E5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8308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6FE51-5627-FC4A-A9A8-42553B4EA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8741F-A682-2943-9C3F-0EF5CE5EC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6AE9C-D32B-0741-85DC-E155CB25F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3E463-3A1C-6143-A147-7218C72C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D7D94-A99D-EB42-9BD5-192CF6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3340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57925-613C-8F4C-898F-6D8E28BA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E8AEF-A169-0A42-A7FC-B7BFA281F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3F5BF-3B8F-A441-9A1E-787664CE8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90D71-0132-B74F-AD43-4E63924C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44F60-AD23-9B4A-85BC-49CF6F6F9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62204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CD35F-2DE7-044D-9304-4D0E27C6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14C52-09E4-0142-8C93-9205AFB92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60AB2-67FE-C342-BEE5-51174E49F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DFC55-2E13-584D-9D9C-483FA116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4BBE1-4D03-1848-9FAF-D2A30348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364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897D9-C720-FB4C-99A6-E445499FC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FFF7A-6894-C343-8B2B-8CFB6B396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11E1F2-BB81-C84C-8A0E-597E1D6BD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FDE69-843F-2F45-A01D-7A6455D9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EC541-CB0F-1447-A506-BD02C21E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364D8-2F86-5249-AC00-826CF62D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7777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39618-D58A-3E49-8DBF-D185F900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3A620-4AFC-9442-A00C-5510DF8CA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4134F-3AB2-EB41-8F58-E4D3BED98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A31031-5110-B148-9012-2884EAD357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11604A-9105-DF44-B650-A1CDCA6DC6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53A2E-AE44-7C4F-AD8A-5F36F9C07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0CA3C9-D689-5B43-8F60-5DE3EB385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1D2C46-9E97-CA48-B838-A1DDA3155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5908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15520-22D4-3640-9D6F-597D86B97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402F3-0F1B-F04F-8083-FE485CB3E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E8DC6-F039-8F4F-B92C-661E778D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A092C0-3DBB-0C4D-B089-D6C4E4BC8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5623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9A5E4A-1220-D446-BFF2-E1B1A29E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970E6-167F-3A4C-9E6F-0D0471B4F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90E22-C2AC-9449-9D85-E56E7D2F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42659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90BD6-680C-F145-A915-786F6084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18EA1-3EA0-D141-8A9E-4B0E2D1CB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F6717-0AE9-A949-B7AD-CBBECBA1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583AA-572B-E44C-BA53-CC26402E6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6B4A8-79E2-0A42-BF1C-E322E051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C163C5-04D9-D149-B649-5C57AA533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64335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9A20-09BC-224C-966B-185E6E82F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DE4764-B322-6D45-9B1F-7B7BC65DD6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ABEFD-5A6F-8643-923F-DEFDD3EE0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069A7-6823-6749-A5A0-441D1133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EFE2E-5D71-494E-B417-95968039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9D1E64-6BCA-7947-AE30-65C339C3F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63616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945941-387D-394B-AB4A-8F41333371C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8F7AC8-1812-A049-A6C6-68DF8116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5E004-3B16-8247-A495-FDDBB5542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16F0A-2448-D74F-A923-12E842E64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0EA87-86B7-834A-A87D-CEE75A2A3BFC}" type="datetimeFigureOut">
              <a:rPr lang="en-UA" smtClean="0"/>
              <a:t>09/13/2025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F9B30-A15F-DA40-8258-123C4CBC7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01F1E-3986-CD43-A0EB-5C56A273E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AC70D-ECCF-4241-A93A-8AFA3630B14E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88824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6A8F9-4B70-7344-BB17-971292C493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МО учителей информатики</a:t>
            </a:r>
            <a:endParaRPr lang="en-UA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7B0B40-7554-4F48-967E-E248A4DDE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298" y="4329437"/>
            <a:ext cx="5962402" cy="1655762"/>
          </a:xfrm>
        </p:spPr>
        <p:txBody>
          <a:bodyPr/>
          <a:lstStyle/>
          <a:p>
            <a:pPr algn="r"/>
            <a:r>
              <a:rPr lang="ru-RU" dirty="0"/>
              <a:t>Август 2024</a:t>
            </a:r>
          </a:p>
          <a:p>
            <a:pPr algn="r"/>
            <a:endParaRPr lang="en-UA" dirty="0"/>
          </a:p>
        </p:txBody>
      </p:sp>
    </p:spTree>
    <p:extLst>
      <p:ext uri="{BB962C8B-B14F-4D97-AF65-F5344CB8AC3E}">
        <p14:creationId xmlns:p14="http://schemas.microsoft.com/office/powerpoint/2010/main" val="9422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49515" y="178674"/>
            <a:ext cx="7692650" cy="6579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22179" y="5181600"/>
            <a:ext cx="1650124" cy="777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7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основные цели чтения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получение </a:t>
            </a:r>
            <a:r>
              <a:rPr lang="ru-RU" sz="4000" dirty="0"/>
              <a:t>опыта эстетического переживания и познания мира </a:t>
            </a:r>
            <a:r>
              <a:rPr lang="ru-RU" sz="4000" dirty="0" smtClean="0"/>
              <a:t>при чтении </a:t>
            </a:r>
            <a:r>
              <a:rPr lang="ru-RU" sz="4000" dirty="0"/>
              <a:t>художественной литературы</a:t>
            </a:r>
            <a:r>
              <a:rPr lang="ru-RU" sz="4000" dirty="0" smtClean="0"/>
              <a:t>;</a:t>
            </a:r>
          </a:p>
          <a:p>
            <a:pPr marL="0" indent="0">
              <a:buNone/>
            </a:pPr>
            <a:endParaRPr lang="ru-RU" sz="4000" dirty="0"/>
          </a:p>
          <a:p>
            <a:r>
              <a:rPr lang="ru-RU" sz="4000" dirty="0" smtClean="0"/>
              <a:t>получение </a:t>
            </a:r>
            <a:r>
              <a:rPr lang="ru-RU" sz="4000" dirty="0"/>
              <a:t>и использование </a:t>
            </a:r>
            <a:r>
              <a:rPr lang="ru-RU" sz="4000" dirty="0" smtClean="0"/>
              <a:t>информации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978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028" y="238563"/>
            <a:ext cx="10817772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Значительное расширяется спектр текстов, с которыми </a:t>
            </a:r>
            <a:r>
              <a:rPr lang="ru-RU" sz="4000" dirty="0" smtClean="0"/>
              <a:t>работает современный </a:t>
            </a:r>
            <a:r>
              <a:rPr lang="ru-RU" sz="4000" dirty="0"/>
              <a:t>читатель: сплошные тексты, </a:t>
            </a:r>
            <a:r>
              <a:rPr lang="ru-RU" sz="4000" i="1" dirty="0" err="1"/>
              <a:t>несплошные</a:t>
            </a:r>
            <a:r>
              <a:rPr lang="ru-RU" sz="4000" i="1" dirty="0"/>
              <a:t> тексты (</a:t>
            </a:r>
            <a:r>
              <a:rPr lang="ru-RU" sz="4000" i="1" dirty="0" smtClean="0"/>
              <a:t>тексты, содержащие </a:t>
            </a:r>
            <a:r>
              <a:rPr lang="ru-RU" sz="4000" i="1" dirty="0"/>
              <a:t>карты, схемы и т.д.), </a:t>
            </a:r>
            <a:r>
              <a:rPr lang="ru-RU" sz="4000" dirty="0"/>
              <a:t>множественные </a:t>
            </a:r>
            <a:r>
              <a:rPr lang="ru-RU" sz="4000" dirty="0" smtClean="0"/>
              <a:t>тексты…</a:t>
            </a:r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Необходимо </a:t>
            </a:r>
            <a:r>
              <a:rPr lang="ru-RU" sz="4000" dirty="0"/>
              <a:t>учить анализировать текстовую, видео, </a:t>
            </a:r>
            <a:r>
              <a:rPr lang="ru-RU" sz="4000" dirty="0" smtClean="0"/>
              <a:t>графическую, звуковую</a:t>
            </a:r>
            <a:r>
              <a:rPr lang="ru-RU" sz="4000" dirty="0"/>
              <a:t>, информацию в соответствии с учебной </a:t>
            </a:r>
            <a:r>
              <a:rPr lang="ru-RU" sz="4000" dirty="0" smtClean="0"/>
              <a:t>задачей; суммировать разные </a:t>
            </a:r>
            <a:r>
              <a:rPr lang="ru-RU" sz="4000" dirty="0"/>
              <a:t>виды информации и </a:t>
            </a:r>
            <a:r>
              <a:rPr lang="ru-RU" sz="4000" dirty="0" smtClean="0"/>
              <a:t>получать дополнительную информацию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224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10515600" cy="7794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ООО 2021 пункт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43.1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821" y="903890"/>
            <a:ext cx="11487806" cy="61380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43.1</a:t>
            </a:r>
            <a:r>
              <a:rPr lang="ru-RU" sz="2400" dirty="0">
                <a:solidFill>
                  <a:srgbClr val="0070C0"/>
                </a:solidFill>
              </a:rPr>
              <a:t>. Овладение универсальными учебными познавательными действиями:</a:t>
            </a:r>
          </a:p>
          <a:p>
            <a:pPr marL="0" indent="0">
              <a:buNone/>
            </a:pPr>
            <a:r>
              <a:rPr lang="ru-RU" sz="2400" dirty="0"/>
              <a:t>3) работа с информацией:</a:t>
            </a:r>
          </a:p>
          <a:p>
            <a:pPr marL="0" indent="0">
              <a:buNone/>
            </a:pPr>
            <a:r>
              <a:rPr lang="ru-RU" sz="2400" dirty="0"/>
              <a:t>• применять различные методы, инструменты и запросы при поиске </a:t>
            </a:r>
            <a:r>
              <a:rPr lang="ru-RU" sz="2400" dirty="0" smtClean="0"/>
              <a:t>и отборе </a:t>
            </a:r>
            <a:r>
              <a:rPr lang="ru-RU" sz="2400" dirty="0"/>
              <a:t>информации или данных из источников с учетом </a:t>
            </a:r>
            <a:r>
              <a:rPr lang="ru-RU" sz="2400" dirty="0" smtClean="0"/>
              <a:t>предложенной учебной </a:t>
            </a:r>
            <a:r>
              <a:rPr lang="ru-RU" sz="2400" dirty="0"/>
              <a:t>задачи и заданных критериев;</a:t>
            </a:r>
          </a:p>
          <a:p>
            <a:pPr marL="0" indent="0">
              <a:buNone/>
            </a:pPr>
            <a:r>
              <a:rPr lang="ru-RU" sz="2400" dirty="0"/>
              <a:t>• выбирать, анализировать, систематизировать и </a:t>
            </a:r>
            <a:r>
              <a:rPr lang="ru-RU" sz="2400" dirty="0" smtClean="0"/>
              <a:t>интерпретировать информацию </a:t>
            </a:r>
            <a:r>
              <a:rPr lang="ru-RU" sz="2400" dirty="0"/>
              <a:t>различных видов и форм представления;</a:t>
            </a:r>
          </a:p>
          <a:p>
            <a:pPr marL="0" indent="0">
              <a:buNone/>
            </a:pPr>
            <a:r>
              <a:rPr lang="ru-RU" sz="2400" dirty="0"/>
              <a:t>• находить сходные аргументы (подтверждающие или опровергающие одну и </a:t>
            </a:r>
            <a:r>
              <a:rPr lang="ru-RU" sz="2400" dirty="0" smtClean="0"/>
              <a:t>ту же </a:t>
            </a:r>
            <a:r>
              <a:rPr lang="ru-RU" sz="2400" dirty="0"/>
              <a:t>идею, версию) в различных информационных источниках;</a:t>
            </a:r>
          </a:p>
          <a:p>
            <a:pPr marL="0" indent="0">
              <a:buNone/>
            </a:pPr>
            <a:r>
              <a:rPr lang="ru-RU" sz="2400" dirty="0"/>
              <a:t>• самостоятельно выбирать оптимальную форму </a:t>
            </a:r>
            <a:r>
              <a:rPr lang="ru-RU" sz="2400" dirty="0" smtClean="0"/>
              <a:t>представления информации </a:t>
            </a:r>
            <a:r>
              <a:rPr lang="ru-RU" sz="2400" dirty="0"/>
              <a:t>и иллюстрировать решаемые задачи </a:t>
            </a:r>
            <a:r>
              <a:rPr lang="ru-RU" sz="2400" dirty="0" smtClean="0"/>
              <a:t>несложными схемами</a:t>
            </a:r>
            <a:r>
              <a:rPr lang="ru-RU" sz="2400" dirty="0"/>
              <a:t>, диаграммами, иной графикой и их комбинациями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оценивать надежность </a:t>
            </a:r>
            <a:r>
              <a:rPr lang="ru-RU" sz="2400" dirty="0" smtClean="0"/>
              <a:t>информации по </a:t>
            </a:r>
            <a:r>
              <a:rPr lang="ru-RU" sz="2400" dirty="0"/>
              <a:t>критериям, </a:t>
            </a:r>
            <a:r>
              <a:rPr lang="ru-RU" sz="2400" dirty="0" smtClean="0"/>
              <a:t>предложенным педагогическим </a:t>
            </a:r>
            <a:r>
              <a:rPr lang="ru-RU" sz="2400" dirty="0"/>
              <a:t>работником или сформулированным самостоятельно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эффективно запоминать и систематизировать информацию</a:t>
            </a:r>
          </a:p>
        </p:txBody>
      </p:sp>
    </p:spTree>
    <p:extLst>
      <p:ext uri="{BB962C8B-B14F-4D97-AF65-F5344CB8AC3E}">
        <p14:creationId xmlns:p14="http://schemas.microsoft.com/office/powerpoint/2010/main" val="211632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512270"/>
            <a:ext cx="10515600" cy="77946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читательские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000" dirty="0"/>
              <a:t>Находить и извлекать информацию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Интегрировать и интерпретировать </a:t>
            </a:r>
            <a:r>
              <a:rPr lang="ru-RU" sz="4000" dirty="0" smtClean="0"/>
              <a:t>информацию</a:t>
            </a:r>
            <a:endParaRPr lang="ru-RU" sz="4000" dirty="0"/>
          </a:p>
          <a:p>
            <a:r>
              <a:rPr lang="ru-RU" sz="4000" dirty="0" smtClean="0"/>
              <a:t>Осмысливать </a:t>
            </a:r>
            <a:r>
              <a:rPr lang="ru-RU" sz="4000" dirty="0"/>
              <a:t>и оценивать содержание и </a:t>
            </a:r>
            <a:r>
              <a:rPr lang="ru-RU" sz="4000" dirty="0" smtClean="0"/>
              <a:t>форму </a:t>
            </a:r>
            <a:r>
              <a:rPr lang="ru-RU" sz="4000" dirty="0"/>
              <a:t>текста</a:t>
            </a:r>
          </a:p>
          <a:p>
            <a:r>
              <a:rPr lang="ru-RU" sz="4000" dirty="0" smtClean="0"/>
              <a:t>Использовать </a:t>
            </a:r>
            <a:r>
              <a:rPr lang="ru-RU" sz="4000" dirty="0"/>
              <a:t>информацию из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32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621" y="662152"/>
            <a:ext cx="10723179" cy="55148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dirty="0" smtClean="0"/>
              <a:t>Никита хранит все свои фотографии, видеоролики и музыку на Яндекс. Диске. Однажды он встретил приятеля и в разговоре с ним узнал, что тот хранит свои данные на </a:t>
            </a:r>
            <a:r>
              <a:rPr lang="ru-RU" sz="4000" dirty="0" err="1" smtClean="0"/>
              <a:t>Google</a:t>
            </a:r>
            <a:r>
              <a:rPr lang="ru-RU" sz="4000" dirty="0" smtClean="0"/>
              <a:t> Диске. Мальчика очень заинтересовала вопрос о том, какие еще есть облачные хранилища, и решил найти в Интернете информацию о них.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Ситуационная задача:</a:t>
            </a:r>
          </a:p>
          <a:p>
            <a:pPr marL="0" indent="0">
              <a:buNone/>
            </a:pPr>
            <a:r>
              <a:rPr lang="ru-RU" sz="4000" dirty="0" smtClean="0"/>
              <a:t>Никита изучил несколько статей о четырех наиболее популярных облачных хранилищах и составил для себя краткие характеристики данных сервисов. Используя представленный текст, дайте ответы на следующие вопросы: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1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744" y="220718"/>
            <a:ext cx="9185252" cy="649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0157"/>
            <a:ext cx="6873572" cy="41250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5850" y="3088681"/>
            <a:ext cx="7636150" cy="365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1" t="9172" r="7655" b="4748"/>
          <a:stretch/>
        </p:blipFill>
        <p:spPr>
          <a:xfrm>
            <a:off x="704192" y="157655"/>
            <a:ext cx="9761742" cy="6516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30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1642" y="325821"/>
            <a:ext cx="10702158" cy="63587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Практическая работа </a:t>
            </a:r>
            <a:r>
              <a:rPr lang="ru-RU" dirty="0"/>
              <a:t>проводится </a:t>
            </a:r>
            <a:r>
              <a:rPr lang="ru-RU" u="sng" dirty="0"/>
              <a:t>на завершающем этапе изучения материала по отдельной теме</a:t>
            </a:r>
            <a:r>
              <a:rPr lang="ru-RU" dirty="0"/>
              <a:t>, связанной с формированием навыков работы с различным программным обеспечением. </a:t>
            </a:r>
            <a:r>
              <a:rPr lang="ru-RU" dirty="0">
                <a:solidFill>
                  <a:srgbClr val="FF0000"/>
                </a:solidFill>
              </a:rPr>
              <a:t>Практическая работа, как правило, выполняется индивидуально</a:t>
            </a:r>
            <a:r>
              <a:rPr lang="ru-RU" dirty="0"/>
              <a:t>. По информатике практические работы выполняются с использованием соответствующего программного обеспечения, например, подготовка текстового или графического документа по шаблону, использование калькулятора или электронных таблиц для проведения расчетов и пр. Чтобы выполнить практическую работу, надо изучить среду и инструменты для работы. Поэтому в основной школе сначала используют </a:t>
            </a:r>
            <a:r>
              <a:rPr lang="ru-RU" dirty="0">
                <a:solidFill>
                  <a:srgbClr val="FF0000"/>
                </a:solidFill>
              </a:rPr>
              <a:t>практические упражнения</a:t>
            </a:r>
            <a:r>
              <a:rPr lang="ru-RU" dirty="0"/>
              <a:t>. После этого ученикам предлагается практическая работа, состоящая из заданий на применение умений, отработанных при выполнении практических упражнений. Практическое упражнение – кратковременная деятельность на отработку определенных навыков с использованием программного обеспечения. </a:t>
            </a:r>
          </a:p>
        </p:txBody>
      </p:sp>
    </p:spTree>
    <p:extLst>
      <p:ext uri="{BB962C8B-B14F-4D97-AF65-F5344CB8AC3E}">
        <p14:creationId xmlns:p14="http://schemas.microsoft.com/office/powerpoint/2010/main" val="3828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ОГЭ 2024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 Видеонаблюдение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2. Оформление файлов (инструкция)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05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378" b="18036"/>
          <a:stretch/>
        </p:blipFill>
        <p:spPr>
          <a:xfrm>
            <a:off x="808671" y="189185"/>
            <a:ext cx="7708806" cy="643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1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ОГЭ 2025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289" y="1331639"/>
            <a:ext cx="11487807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1. В </a:t>
            </a:r>
            <a:r>
              <a:rPr lang="ru-RU" sz="4000" dirty="0"/>
              <a:t>КИМ 2025 г. заданию 15 соответствует задание 15.1 </a:t>
            </a:r>
            <a:r>
              <a:rPr lang="ru-RU" sz="4000" dirty="0" smtClean="0"/>
              <a:t>из КИМ </a:t>
            </a:r>
            <a:r>
              <a:rPr lang="ru-RU" sz="4000" dirty="0"/>
              <a:t>2024 г., а заданию 16 – задание 15.2 из КИМ 2024 </a:t>
            </a:r>
            <a:r>
              <a:rPr lang="ru-RU" sz="4000" dirty="0" smtClean="0"/>
              <a:t>г. Таким </a:t>
            </a:r>
            <a:r>
              <a:rPr lang="ru-RU" sz="4000" dirty="0"/>
              <a:t>образом, </a:t>
            </a:r>
            <a:r>
              <a:rPr lang="ru-RU" sz="4000" u="sng" dirty="0">
                <a:solidFill>
                  <a:srgbClr val="002060"/>
                </a:solidFill>
              </a:rPr>
              <a:t>количество заданий в работе увеличилось </a:t>
            </a:r>
            <a:r>
              <a:rPr lang="ru-RU" sz="4000" u="sng" dirty="0" smtClean="0">
                <a:solidFill>
                  <a:srgbClr val="002060"/>
                </a:solidFill>
              </a:rPr>
              <a:t>с 15 </a:t>
            </a:r>
            <a:r>
              <a:rPr lang="ru-RU" sz="4000" u="sng" dirty="0">
                <a:solidFill>
                  <a:srgbClr val="002060"/>
                </a:solidFill>
              </a:rPr>
              <a:t>до 16, а задание 15 перестало быть альтернативным</a:t>
            </a:r>
            <a:r>
              <a:rPr lang="ru-RU" sz="4000" u="sng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2. Максимальный первичный балл за </a:t>
            </a:r>
            <a:r>
              <a:rPr lang="ru-RU" sz="4000" dirty="0" smtClean="0"/>
              <a:t>выполнение экзаменационной работы увеличен с 19 до 21 балла.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713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327" y="2377856"/>
            <a:ext cx="10660117" cy="2004958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002060"/>
                </a:solidFill>
                <a:latin typeface="+mn-lt"/>
              </a:rPr>
              <a:t>Функциональная грамотность </a:t>
            </a:r>
            <a:r>
              <a:rPr lang="ru-RU" sz="4800" dirty="0">
                <a:latin typeface="+mn-lt"/>
              </a:rPr>
              <a:t>— это умение ученика не только читать, но и </a:t>
            </a:r>
            <a:r>
              <a:rPr lang="ru-RU" sz="4800" u="sng" dirty="0">
                <a:latin typeface="+mn-lt"/>
              </a:rPr>
              <a:t>понимать прочитанное</a:t>
            </a:r>
            <a:r>
              <a:rPr lang="ru-RU" sz="4800" dirty="0">
                <a:latin typeface="+mn-lt"/>
              </a:rPr>
              <a:t>, применять </a:t>
            </a:r>
            <a:r>
              <a:rPr lang="ru-RU" sz="4800" dirty="0" smtClean="0">
                <a:latin typeface="+mn-lt"/>
              </a:rPr>
              <a:t>знания </a:t>
            </a:r>
            <a:r>
              <a:rPr lang="ru-RU" sz="4800" dirty="0">
                <a:latin typeface="+mn-lt"/>
              </a:rPr>
              <a:t>на практике, использовать свои творческие способности и др.</a:t>
            </a:r>
            <a:br>
              <a:rPr lang="ru-RU" sz="4800" dirty="0">
                <a:latin typeface="+mn-lt"/>
              </a:rPr>
            </a:br>
            <a:r>
              <a:rPr lang="ru-RU" sz="4800" dirty="0">
                <a:latin typeface="+mn-lt"/>
              </a:rPr>
              <a:t/>
            </a:r>
            <a:br>
              <a:rPr lang="ru-RU" sz="4800" dirty="0">
                <a:latin typeface="+mn-lt"/>
              </a:rPr>
            </a:br>
            <a:endParaRPr lang="ru-RU" sz="4800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930" y="4275760"/>
            <a:ext cx="3626070" cy="2655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06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46538" y="199697"/>
            <a:ext cx="10807262" cy="59772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 учащихся с хорошо развитыми навыками функциональной грамотности:</a:t>
            </a:r>
          </a:p>
          <a:p>
            <a:pPr marL="0" indent="0">
              <a:buNone/>
            </a:pPr>
            <a:endParaRPr lang="ru-RU" sz="3200" dirty="0"/>
          </a:p>
          <a:p>
            <a:r>
              <a:rPr lang="ru-RU" sz="3600" dirty="0"/>
              <a:t>способность успешно решать широкий круг повседневных задач;</a:t>
            </a:r>
          </a:p>
          <a:p>
            <a:r>
              <a:rPr lang="ru-RU" sz="3600" dirty="0"/>
              <a:t>умение общаться и находить решения в различных социальных </a:t>
            </a:r>
            <a:r>
              <a:rPr lang="ru-RU" sz="3600" dirty="0" smtClean="0"/>
              <a:t>ситуациях;</a:t>
            </a:r>
            <a:endParaRPr lang="ru-RU" sz="3600" dirty="0"/>
          </a:p>
          <a:p>
            <a:r>
              <a:rPr lang="ru-RU" sz="3600" dirty="0"/>
              <a:t>установление междисциплинарных связей путем изучения и оценки одних и тех же фактов и явлений с разных точек зрения.</a:t>
            </a:r>
          </a:p>
        </p:txBody>
      </p:sp>
    </p:spTree>
    <p:extLst>
      <p:ext uri="{BB962C8B-B14F-4D97-AF65-F5344CB8AC3E}">
        <p14:creationId xmlns:p14="http://schemas.microsoft.com/office/powerpoint/2010/main" val="162503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198179" y="935421"/>
            <a:ext cx="9080938" cy="5055476"/>
            <a:chOff x="1198179" y="935421"/>
            <a:chExt cx="9080938" cy="5055476"/>
          </a:xfrm>
        </p:grpSpPr>
        <p:pic>
          <p:nvPicPr>
            <p:cNvPr id="1026" name="Picture 2" descr="Picture background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98179" y="935421"/>
              <a:ext cx="8689101" cy="5055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8912772" y="935421"/>
              <a:ext cx="1366345" cy="1818289"/>
            </a:xfrm>
            <a:prstGeom prst="rect">
              <a:avLst/>
            </a:prstGeom>
            <a:solidFill>
              <a:srgbClr val="F7FB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073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565" y="533291"/>
            <a:ext cx="10515600" cy="7794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развивать навыки функциональной грамотности?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Мыслить критично</a:t>
            </a:r>
          </a:p>
          <a:p>
            <a:r>
              <a:rPr lang="ru-RU" sz="4000" dirty="0" smtClean="0"/>
              <a:t>Развивать коммуникативные навыки</a:t>
            </a:r>
          </a:p>
          <a:p>
            <a:r>
              <a:rPr lang="ru-RU" sz="4000" dirty="0" smtClean="0"/>
              <a:t>Участвовать в дискуссиях</a:t>
            </a:r>
          </a:p>
          <a:p>
            <a:r>
              <a:rPr lang="ru-RU" sz="4000" dirty="0" smtClean="0"/>
              <a:t>Расширять кругозор</a:t>
            </a:r>
          </a:p>
          <a:p>
            <a:r>
              <a:rPr lang="ru-RU" sz="4000" dirty="0" smtClean="0"/>
              <a:t>Организовывать процесс познания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0633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198179" y="935421"/>
            <a:ext cx="9080938" cy="5055476"/>
            <a:chOff x="1198179" y="935421"/>
            <a:chExt cx="9080938" cy="5055476"/>
          </a:xfrm>
        </p:grpSpPr>
        <p:pic>
          <p:nvPicPr>
            <p:cNvPr id="1026" name="Picture 2" descr="Picture background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98179" y="935421"/>
              <a:ext cx="8689101" cy="5055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8912772" y="935421"/>
              <a:ext cx="1366345" cy="1818289"/>
            </a:xfrm>
            <a:prstGeom prst="rect">
              <a:avLst/>
            </a:prstGeom>
            <a:solidFill>
              <a:srgbClr val="F7FB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3602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9B810"/>
      </a:accent1>
      <a:accent2>
        <a:srgbClr val="6C7074"/>
      </a:accent2>
      <a:accent3>
        <a:srgbClr val="BBA894"/>
      </a:accent3>
      <a:accent4>
        <a:srgbClr val="FFC000"/>
      </a:accent4>
      <a:accent5>
        <a:srgbClr val="8B653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</TotalTime>
  <Words>597</Words>
  <Application>Microsoft Office PowerPoint</Application>
  <PresentationFormat>Широкоэкранный</PresentationFormat>
  <Paragraphs>47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МО учителей информатики</vt:lpstr>
      <vt:lpstr>ОГЭ 2024</vt:lpstr>
      <vt:lpstr>Презентация PowerPoint</vt:lpstr>
      <vt:lpstr>ОГЭ 2025</vt:lpstr>
      <vt:lpstr>Функциональная грамотность — это умение ученика не только читать, но и понимать прочитанное, применять знания на практике, использовать свои творческие способности и др.  </vt:lpstr>
      <vt:lpstr>Презентация PowerPoint</vt:lpstr>
      <vt:lpstr>Презентация PowerPoint</vt:lpstr>
      <vt:lpstr>Как развивать навыки функциональной грамотности?</vt:lpstr>
      <vt:lpstr>Презентация PowerPoint</vt:lpstr>
      <vt:lpstr>Презентация PowerPoint</vt:lpstr>
      <vt:lpstr>Две основные цели чтения:</vt:lpstr>
      <vt:lpstr>Презентация PowerPoint</vt:lpstr>
      <vt:lpstr>ФГОС ООО 2021 пункт 43.1</vt:lpstr>
      <vt:lpstr>Основные читательские умения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Запрягаев Руслан Алексеевич</cp:lastModifiedBy>
  <cp:revision>20</cp:revision>
  <dcterms:created xsi:type="dcterms:W3CDTF">2023-02-11T11:38:42Z</dcterms:created>
  <dcterms:modified xsi:type="dcterms:W3CDTF">2025-09-13T04:01:08Z</dcterms:modified>
</cp:coreProperties>
</file>